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906000" cy="6858000" type="A4"/>
  <p:notesSz cx="6858000" cy="96869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738" y="37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26"/>
            <a:ext cx="84201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D7BFF4DE-FE23-4BA5-92ED-9340B2CE485D}" type="datetimeFigureOut">
              <a:rPr lang="de-DE" smtClean="0"/>
              <a:t>29.10.2013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7BFF4DE-FE23-4BA5-92ED-9340B2CE485D}" type="datetimeFigureOut">
              <a:rPr lang="de-DE" smtClean="0"/>
              <a:t>29.10.2013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181850" y="274639"/>
            <a:ext cx="222885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95300" y="274639"/>
            <a:ext cx="652145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7BFF4DE-FE23-4BA5-92ED-9340B2CE485D}" type="datetimeFigureOut">
              <a:rPr lang="de-DE" smtClean="0"/>
              <a:t>29.10.2013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7BFF4DE-FE23-4BA5-92ED-9340B2CE485D}" type="datetimeFigureOut">
              <a:rPr lang="de-DE" smtClean="0"/>
              <a:t>29.10.2013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1"/>
            <a:ext cx="84201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D7BFF4DE-FE23-4BA5-92ED-9340B2CE485D}" type="datetimeFigureOut">
              <a:rPr lang="de-DE" smtClean="0"/>
              <a:t>29.10.2013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D7BFF4DE-FE23-4BA5-92ED-9340B2CE485D}" type="datetimeFigureOut">
              <a:rPr lang="de-DE" smtClean="0"/>
              <a:t>29.10.2013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D7BFF4DE-FE23-4BA5-92ED-9340B2CE485D}" type="datetimeFigureOut">
              <a:rPr lang="de-DE" smtClean="0"/>
              <a:t>29.10.2013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D7BFF4DE-FE23-4BA5-92ED-9340B2CE485D}" type="datetimeFigureOut">
              <a:rPr lang="de-DE" smtClean="0"/>
              <a:t>29.10.2013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7BFF4DE-FE23-4BA5-92ED-9340B2CE485D}" type="datetimeFigureOut">
              <a:rPr lang="de-DE" smtClean="0"/>
              <a:t>29.10.2013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9006"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D7BFF4DE-FE23-4BA5-92ED-9340B2CE485D}" type="datetimeFigureOut">
              <a:rPr lang="de-DE" smtClean="0"/>
              <a:t>29.10.2013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0"/>
            <a:ext cx="59436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D7BFF4DE-FE23-4BA5-92ED-9340B2CE485D}" type="datetimeFigureOut">
              <a:rPr lang="de-DE" smtClean="0"/>
              <a:t>29.10.2013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BBA69B-5B59-46A7-97DA-AA425688A1D6}"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FF4DE-FE23-4BA5-92ED-9340B2CE485D}" type="datetimeFigureOut">
              <a:rPr lang="de-DE" smtClean="0"/>
              <a:t>29.10.2013</a:t>
            </a:fld>
            <a:endParaRPr lang="de-DE"/>
          </a:p>
        </p:txBody>
      </p:sp>
      <p:sp>
        <p:nvSpPr>
          <p:cNvPr id="5" name="Fußzeilenplatzhalt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BA69B-5B59-46A7-97DA-AA425688A1D6}"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73877" y="642919"/>
            <a:ext cx="8420100" cy="1470025"/>
          </a:xfrm>
        </p:spPr>
        <p:txBody>
          <a:bodyPr/>
          <a:lstStyle/>
          <a:p>
            <a:r>
              <a:rPr lang="de-DE" dirty="0" smtClean="0"/>
              <a:t>E41</a:t>
            </a:r>
            <a:br>
              <a:rPr lang="de-DE" dirty="0" smtClean="0"/>
            </a:br>
            <a:r>
              <a:rPr lang="de-DE" dirty="0" smtClean="0"/>
              <a:t>Wartung</a:t>
            </a:r>
            <a:endParaRPr lang="de-DE" dirty="0"/>
          </a:p>
        </p:txBody>
      </p:sp>
      <p:pic>
        <p:nvPicPr>
          <p:cNvPr id="4" name="Grafik 3" descr="E41-3-web.jpg"/>
          <p:cNvPicPr>
            <a:picLocks noChangeAspect="1"/>
          </p:cNvPicPr>
          <p:nvPr/>
        </p:nvPicPr>
        <p:blipFill>
          <a:blip r:embed="rId2" cstate="print"/>
          <a:stretch>
            <a:fillRect/>
          </a:stretch>
        </p:blipFill>
        <p:spPr>
          <a:xfrm>
            <a:off x="2102770" y="2348879"/>
            <a:ext cx="5730549" cy="396577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descr="Explosionszeichnung.JPG"/>
          <p:cNvPicPr>
            <a:picLocks noChangeAspect="1"/>
          </p:cNvPicPr>
          <p:nvPr/>
        </p:nvPicPr>
        <p:blipFill>
          <a:blip r:embed="rId2" cstate="print"/>
          <a:stretch>
            <a:fillRect/>
          </a:stretch>
        </p:blipFill>
        <p:spPr>
          <a:xfrm>
            <a:off x="0" y="0"/>
            <a:ext cx="5127878" cy="6858000"/>
          </a:xfrm>
          <a:prstGeom prst="rect">
            <a:avLst/>
          </a:prstGeom>
        </p:spPr>
      </p:pic>
      <p:sp>
        <p:nvSpPr>
          <p:cNvPr id="3" name="Textfeld 2"/>
          <p:cNvSpPr txBox="1"/>
          <p:nvPr/>
        </p:nvSpPr>
        <p:spPr>
          <a:xfrm>
            <a:off x="5339956" y="214291"/>
            <a:ext cx="4333905" cy="6340197"/>
          </a:xfrm>
          <a:prstGeom prst="rect">
            <a:avLst/>
          </a:prstGeom>
          <a:noFill/>
        </p:spPr>
        <p:txBody>
          <a:bodyPr wrap="square" rtlCol="0">
            <a:spAutoFit/>
          </a:bodyPr>
          <a:lstStyle/>
          <a:p>
            <a:pPr marL="342900" indent="-342900"/>
            <a:r>
              <a:rPr lang="de-DE" sz="1400" dirty="0" smtClean="0"/>
              <a:t>Bitte die Reihenfolge der Arbeitsschritte bei der Demontage einhalten und diese Anleitung vollständig lesen!!</a:t>
            </a:r>
          </a:p>
          <a:p>
            <a:pPr marL="342900" indent="-342900"/>
            <a:endParaRPr lang="de-DE" sz="1400" dirty="0"/>
          </a:p>
          <a:p>
            <a:pPr marL="342900" indent="-342900">
              <a:buAutoNum type="arabicParenR"/>
            </a:pPr>
            <a:r>
              <a:rPr lang="de-DE" sz="1400" dirty="0" smtClean="0"/>
              <a:t>Die beiden </a:t>
            </a:r>
            <a:r>
              <a:rPr lang="de-DE" sz="1400" dirty="0" err="1" smtClean="0"/>
              <a:t>Gehäuseschrauben</a:t>
            </a:r>
            <a:r>
              <a:rPr lang="de-DE" sz="1400" dirty="0" smtClean="0"/>
              <a:t>  (15) von unten lösen</a:t>
            </a:r>
          </a:p>
          <a:p>
            <a:pPr marL="342900" indent="-342900">
              <a:buAutoNum type="arabicParenR"/>
            </a:pPr>
            <a:r>
              <a:rPr lang="de-DE" sz="1400" dirty="0" smtClean="0"/>
              <a:t>Den </a:t>
            </a:r>
            <a:r>
              <a:rPr lang="de-DE" sz="1400" dirty="0" err="1" smtClean="0"/>
              <a:t>eingeclipsten</a:t>
            </a:r>
            <a:r>
              <a:rPr lang="de-DE" sz="1400" dirty="0" smtClean="0"/>
              <a:t> Mittelschleifer mit einem kleinen Schraubendreher aus dem Drehgestell hebeln (41). </a:t>
            </a:r>
            <a:r>
              <a:rPr lang="de-DE" sz="1400" dirty="0"/>
              <a:t> </a:t>
            </a:r>
            <a:r>
              <a:rPr lang="de-DE" sz="1400" dirty="0" smtClean="0"/>
              <a:t>Dabei mit dem Schraubendreher von beiden Seiten unter den Clip fahren.</a:t>
            </a:r>
          </a:p>
          <a:p>
            <a:pPr marL="342900" indent="-342900">
              <a:buAutoNum type="arabicParenR"/>
            </a:pPr>
            <a:r>
              <a:rPr lang="de-DE" sz="1400" dirty="0" smtClean="0"/>
              <a:t>Die jeweils zwei braunen und roten Kabel, die von den Drehgestellen kommen, von der Platine ablöten (16) Lötstellen notieren</a:t>
            </a:r>
          </a:p>
          <a:p>
            <a:pPr marL="342900" indent="-342900">
              <a:buAutoNum type="arabicParenR"/>
            </a:pPr>
            <a:r>
              <a:rPr lang="de-DE" sz="1400" dirty="0" smtClean="0"/>
              <a:t>Die zentrale Halteschraube  (17) der Platine heraus drehen. Die Platine leicht anheben und zur Seite weg kippen. Das geht auch mit den Decoder- und Beleuchtungskabeln. Die Beleuchtungseinheiten  (44) an den Stirnseiten kann man auch nach oben aus dem Rahmen ziehen, um mehr Bewegungsfreiheit zu bekommen.</a:t>
            </a:r>
          </a:p>
          <a:p>
            <a:pPr marL="342900" indent="-342900">
              <a:buAutoNum type="arabicParenR"/>
            </a:pPr>
            <a:r>
              <a:rPr lang="de-DE" sz="1400" dirty="0" smtClean="0"/>
              <a:t>Die beiden Schrauben  (19, 21) der </a:t>
            </a:r>
            <a:r>
              <a:rPr lang="de-DE" sz="1400" dirty="0" err="1" smtClean="0"/>
              <a:t>Decoderplatte</a:t>
            </a:r>
            <a:r>
              <a:rPr lang="de-DE" sz="1400" dirty="0" smtClean="0"/>
              <a:t> (20) lösen und diese ebenfalls zur Seite weg klappen</a:t>
            </a:r>
          </a:p>
          <a:p>
            <a:pPr marL="342900" indent="-342900">
              <a:buAutoNum type="arabicParenR"/>
            </a:pPr>
            <a:r>
              <a:rPr lang="de-DE" sz="1400" dirty="0" smtClean="0"/>
              <a:t>Die Clips (27) halten die Drehgestelle im Rahmen. Die müssen mit einem kleinen Schraubendreher herunter gehebelt werden. Dabei nicht seitlich unter die Gleitflächen gehen, damit diese nicht beschädigt werden. Sonst bewegt sich das Drehgestell hinterher nicht mehr richtig. Beim Hebeln mit einem Daumen den Clip gegen halten, damit er nicht durch die Gegend fliegt.</a:t>
            </a:r>
            <a:endParaRPr lang="de-DE"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descr="Explosionszeichnung.JPG"/>
          <p:cNvPicPr>
            <a:picLocks noChangeAspect="1"/>
          </p:cNvPicPr>
          <p:nvPr/>
        </p:nvPicPr>
        <p:blipFill>
          <a:blip r:embed="rId2" cstate="print"/>
          <a:stretch>
            <a:fillRect/>
          </a:stretch>
        </p:blipFill>
        <p:spPr>
          <a:xfrm>
            <a:off x="0" y="0"/>
            <a:ext cx="5127878" cy="6858000"/>
          </a:xfrm>
          <a:prstGeom prst="rect">
            <a:avLst/>
          </a:prstGeom>
        </p:spPr>
      </p:pic>
      <p:sp>
        <p:nvSpPr>
          <p:cNvPr id="4" name="Textfeld 3"/>
          <p:cNvSpPr txBox="1"/>
          <p:nvPr/>
        </p:nvSpPr>
        <p:spPr>
          <a:xfrm>
            <a:off x="5238752" y="214290"/>
            <a:ext cx="4500594" cy="6494085"/>
          </a:xfrm>
          <a:prstGeom prst="rect">
            <a:avLst/>
          </a:prstGeom>
          <a:noFill/>
        </p:spPr>
        <p:txBody>
          <a:bodyPr wrap="square" rtlCol="0">
            <a:spAutoFit/>
          </a:bodyPr>
          <a:lstStyle/>
          <a:p>
            <a:r>
              <a:rPr lang="de-DE" sz="1400" dirty="0"/>
              <a:t>7</a:t>
            </a:r>
            <a:r>
              <a:rPr lang="de-DE" sz="1400" dirty="0" smtClean="0"/>
              <a:t>) Jetzt  Kardanwelle (25) und Schneckenwelle (26) mit einer Pinzette nach oben heraus nehmen. Vorsicht -&gt; auf der Schneckenwelle sitzt hinten eine Messingbuchse, die verloren gehen kann.</a:t>
            </a:r>
          </a:p>
          <a:p>
            <a:r>
              <a:rPr lang="de-DE" sz="1400" dirty="0" smtClean="0"/>
              <a:t>8) Die Drehgestelle können jetzt nach unten aus den Rahmen genommen werden. </a:t>
            </a:r>
          </a:p>
          <a:p>
            <a:r>
              <a:rPr lang="de-DE" sz="1400" dirty="0" smtClean="0"/>
              <a:t>9) Der obere Getriebeblock (28)  klemmt  das rote Kabel zum </a:t>
            </a:r>
            <a:r>
              <a:rPr lang="de-DE" sz="1400" dirty="0" err="1" smtClean="0"/>
              <a:t>Skischleiferkontakt</a:t>
            </a:r>
            <a:r>
              <a:rPr lang="de-DE" sz="1400" dirty="0" smtClean="0"/>
              <a:t>  in der </a:t>
            </a:r>
            <a:r>
              <a:rPr lang="de-DE" sz="1400" dirty="0" err="1" smtClean="0"/>
              <a:t>Drehgestellblende</a:t>
            </a:r>
            <a:r>
              <a:rPr lang="de-DE" sz="1400" dirty="0" smtClean="0"/>
              <a:t> (38,39) fest.</a:t>
            </a:r>
          </a:p>
          <a:p>
            <a:r>
              <a:rPr lang="de-DE" sz="1400" dirty="0" smtClean="0"/>
              <a:t>Deshalb die Schrauben (30) und (31) heraus drehen und Block (28) herunter nehmen. Unter Schraube (31) sitzt die Kontaktfahne für das braune Kabel (= Massekontakt)</a:t>
            </a:r>
          </a:p>
          <a:p>
            <a:r>
              <a:rPr lang="de-DE" sz="1400" dirty="0" smtClean="0"/>
              <a:t>10) Nun kann man die kleinen Schrauben (40) der </a:t>
            </a:r>
            <a:r>
              <a:rPr lang="de-DE" sz="1400" dirty="0" err="1" smtClean="0"/>
              <a:t>Drehgestellblende</a:t>
            </a:r>
            <a:r>
              <a:rPr lang="de-DE" sz="1400" dirty="0" smtClean="0"/>
              <a:t>  (38,39) lösen und die </a:t>
            </a:r>
            <a:r>
              <a:rPr lang="de-DE" sz="1400" dirty="0" err="1" smtClean="0"/>
              <a:t>Drehgestellblende</a:t>
            </a:r>
            <a:r>
              <a:rPr lang="de-DE" sz="1400" dirty="0" smtClean="0"/>
              <a:t> nach unten entfernen. In eingebautem Zustand geht das nicht, weil man dann das rote Kabel abreißen würde.</a:t>
            </a:r>
          </a:p>
          <a:p>
            <a:r>
              <a:rPr lang="de-DE" sz="1400" dirty="0" smtClean="0"/>
              <a:t>11) Unter den Achsen sitzen kleine Federn (32), die den Kontakt von den Rädern der </a:t>
            </a:r>
            <a:r>
              <a:rPr lang="de-DE" sz="1400" i="1" dirty="0" smtClean="0"/>
              <a:t>rechten</a:t>
            </a:r>
            <a:r>
              <a:rPr lang="de-DE" sz="1400" dirty="0" smtClean="0"/>
              <a:t> Fahrzeugseite über das Drehgestell zum braunen Kabel verbessern sollen. Diese auf keinen Fall verlieren. Ich nehme diese mit einer spitzen Pinzette heraus.</a:t>
            </a:r>
          </a:p>
          <a:p>
            <a:endParaRPr lang="de-DE" sz="1400" dirty="0"/>
          </a:p>
          <a:p>
            <a:r>
              <a:rPr lang="de-DE" sz="1200" dirty="0" smtClean="0">
                <a:solidFill>
                  <a:srgbClr val="FF0000"/>
                </a:solidFill>
              </a:rPr>
              <a:t>Zur Schmierung </a:t>
            </a:r>
            <a:r>
              <a:rPr lang="de-DE" sz="1200" i="1" dirty="0" smtClean="0">
                <a:solidFill>
                  <a:srgbClr val="FF0000"/>
                </a:solidFill>
              </a:rPr>
              <a:t>sparsam</a:t>
            </a:r>
            <a:r>
              <a:rPr lang="de-DE" sz="1200" dirty="0" smtClean="0">
                <a:solidFill>
                  <a:srgbClr val="FF0000"/>
                </a:solidFill>
              </a:rPr>
              <a:t> </a:t>
            </a:r>
            <a:r>
              <a:rPr lang="de-DE" sz="1200" dirty="0" err="1" smtClean="0">
                <a:solidFill>
                  <a:srgbClr val="FF0000"/>
                </a:solidFill>
              </a:rPr>
              <a:t>Modellbahnöl</a:t>
            </a:r>
            <a:r>
              <a:rPr lang="de-DE" sz="1200" dirty="0" smtClean="0">
                <a:solidFill>
                  <a:srgbClr val="FF0000"/>
                </a:solidFill>
              </a:rPr>
              <a:t> verwenden. Geölt werden alle beweglichen Teile. Dabei die Buchsen der Achsen nicht vergessen.</a:t>
            </a:r>
          </a:p>
          <a:p>
            <a:r>
              <a:rPr lang="de-DE" sz="1200" dirty="0" smtClean="0">
                <a:solidFill>
                  <a:srgbClr val="FF0000"/>
                </a:solidFill>
              </a:rPr>
              <a:t>Zur Montage: Auf den Drehgestellen ist von oben, jeweils zur Fahrzeugstirnseite eine „1“ und eine „2“ eingeritzt, ebenso auf einer Seite des Lokrahmens. Damit wird sichergestellt, </a:t>
            </a:r>
            <a:r>
              <a:rPr lang="de-DE" sz="1200" dirty="0" err="1" smtClean="0">
                <a:solidFill>
                  <a:srgbClr val="FF0000"/>
                </a:solidFill>
              </a:rPr>
              <a:t>daß</a:t>
            </a:r>
            <a:r>
              <a:rPr lang="de-DE" sz="1200" dirty="0" smtClean="0">
                <a:solidFill>
                  <a:srgbClr val="FF0000"/>
                </a:solidFill>
              </a:rPr>
              <a:t> die Drehgestelle wieder auf die richtige Seite der Lok kommen. Andernfalls würde der Strom von den linken Rädern aufgenommen, statt rechts. Die Lok liefe dann auf dem anderen </a:t>
            </a:r>
            <a:r>
              <a:rPr lang="de-DE" sz="1200" dirty="0" err="1" smtClean="0">
                <a:solidFill>
                  <a:srgbClr val="FF0000"/>
                </a:solidFill>
              </a:rPr>
              <a:t>Trafo</a:t>
            </a:r>
            <a:r>
              <a:rPr lang="de-DE" sz="1200" dirty="0" smtClean="0">
                <a:solidFill>
                  <a:srgbClr val="FF0000"/>
                </a:solidFill>
              </a:rPr>
              <a:t> der Anlage.</a:t>
            </a:r>
            <a:endParaRPr lang="de-DE" sz="12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descr="Platine.JPG"/>
          <p:cNvPicPr>
            <a:picLocks noChangeAspect="1"/>
          </p:cNvPicPr>
          <p:nvPr/>
        </p:nvPicPr>
        <p:blipFill>
          <a:blip r:embed="rId2" cstate="print"/>
          <a:stretch>
            <a:fillRect/>
          </a:stretch>
        </p:blipFill>
        <p:spPr>
          <a:xfrm>
            <a:off x="2024042" y="3857628"/>
            <a:ext cx="5951884" cy="2063760"/>
          </a:xfrm>
          <a:prstGeom prst="rect">
            <a:avLst/>
          </a:prstGeom>
        </p:spPr>
      </p:pic>
      <p:sp>
        <p:nvSpPr>
          <p:cNvPr id="3" name="Textfeld 2"/>
          <p:cNvSpPr txBox="1"/>
          <p:nvPr/>
        </p:nvSpPr>
        <p:spPr>
          <a:xfrm>
            <a:off x="595282" y="1643050"/>
            <a:ext cx="8358246" cy="307777"/>
          </a:xfrm>
          <a:prstGeom prst="rect">
            <a:avLst/>
          </a:prstGeom>
          <a:noFill/>
        </p:spPr>
        <p:txBody>
          <a:bodyPr wrap="square" rtlCol="0">
            <a:spAutoFit/>
          </a:bodyPr>
          <a:lstStyle/>
          <a:p>
            <a:pPr algn="ctr"/>
            <a:r>
              <a:rPr lang="de-DE" sz="1400" dirty="0" smtClean="0"/>
              <a:t>Lage der Kabel von den Drehgestellen, die abgelötet werden müssen</a:t>
            </a:r>
            <a:endParaRPr lang="de-DE" sz="1400" dirty="0"/>
          </a:p>
        </p:txBody>
      </p:sp>
      <p:sp>
        <p:nvSpPr>
          <p:cNvPr id="4" name="Textfeld 3"/>
          <p:cNvSpPr txBox="1"/>
          <p:nvPr/>
        </p:nvSpPr>
        <p:spPr>
          <a:xfrm>
            <a:off x="8024834" y="4143380"/>
            <a:ext cx="1500198" cy="307777"/>
          </a:xfrm>
          <a:prstGeom prst="rect">
            <a:avLst/>
          </a:prstGeom>
          <a:noFill/>
        </p:spPr>
        <p:txBody>
          <a:bodyPr wrap="square" rtlCol="0">
            <a:spAutoFit/>
          </a:bodyPr>
          <a:lstStyle/>
          <a:p>
            <a:r>
              <a:rPr lang="de-DE" sz="1400" dirty="0" smtClean="0"/>
              <a:t>Führerstand 1</a:t>
            </a:r>
            <a:endParaRPr lang="de-DE" sz="1400" dirty="0"/>
          </a:p>
        </p:txBody>
      </p:sp>
      <p:sp>
        <p:nvSpPr>
          <p:cNvPr id="5" name="Textfeld 4"/>
          <p:cNvSpPr txBox="1"/>
          <p:nvPr/>
        </p:nvSpPr>
        <p:spPr>
          <a:xfrm>
            <a:off x="166654" y="4143380"/>
            <a:ext cx="1714512" cy="307777"/>
          </a:xfrm>
          <a:prstGeom prst="rect">
            <a:avLst/>
          </a:prstGeom>
          <a:noFill/>
        </p:spPr>
        <p:txBody>
          <a:bodyPr wrap="square" rtlCol="0">
            <a:spAutoFit/>
          </a:bodyPr>
          <a:lstStyle/>
          <a:p>
            <a:r>
              <a:rPr lang="de-DE" sz="1400" dirty="0" smtClean="0"/>
              <a:t>Führerstand 2</a:t>
            </a:r>
            <a:endParaRPr lang="de-DE" sz="1400" dirty="0"/>
          </a:p>
        </p:txBody>
      </p:sp>
      <p:sp>
        <p:nvSpPr>
          <p:cNvPr id="6" name="Textfeld 5"/>
          <p:cNvSpPr txBox="1"/>
          <p:nvPr/>
        </p:nvSpPr>
        <p:spPr>
          <a:xfrm>
            <a:off x="166654" y="4929198"/>
            <a:ext cx="1714512" cy="523220"/>
          </a:xfrm>
          <a:prstGeom prst="rect">
            <a:avLst/>
          </a:prstGeom>
          <a:noFill/>
        </p:spPr>
        <p:txBody>
          <a:bodyPr wrap="square" rtlCol="0">
            <a:spAutoFit/>
          </a:bodyPr>
          <a:lstStyle/>
          <a:p>
            <a:r>
              <a:rPr lang="de-DE" sz="1400" dirty="0">
                <a:solidFill>
                  <a:schemeClr val="accent6">
                    <a:lumMod val="50000"/>
                  </a:schemeClr>
                </a:solidFill>
              </a:rPr>
              <a:t>o</a:t>
            </a:r>
            <a:r>
              <a:rPr lang="de-DE" sz="1400" dirty="0" smtClean="0">
                <a:solidFill>
                  <a:schemeClr val="accent6">
                    <a:lumMod val="50000"/>
                  </a:schemeClr>
                </a:solidFill>
              </a:rPr>
              <a:t>ben = braun</a:t>
            </a:r>
          </a:p>
          <a:p>
            <a:r>
              <a:rPr lang="de-DE" sz="1400" dirty="0">
                <a:solidFill>
                  <a:srgbClr val="FF0000"/>
                </a:solidFill>
              </a:rPr>
              <a:t>u</a:t>
            </a:r>
            <a:r>
              <a:rPr lang="de-DE" sz="1400" dirty="0" smtClean="0">
                <a:solidFill>
                  <a:srgbClr val="FF0000"/>
                </a:solidFill>
              </a:rPr>
              <a:t>nten = rot</a:t>
            </a:r>
            <a:endParaRPr lang="de-DE" sz="1400" dirty="0">
              <a:solidFill>
                <a:srgbClr val="FF0000"/>
              </a:solidFill>
            </a:endParaRPr>
          </a:p>
        </p:txBody>
      </p:sp>
      <p:sp>
        <p:nvSpPr>
          <p:cNvPr id="7" name="Textfeld 6"/>
          <p:cNvSpPr txBox="1"/>
          <p:nvPr/>
        </p:nvSpPr>
        <p:spPr>
          <a:xfrm>
            <a:off x="7239016" y="3071810"/>
            <a:ext cx="1785950" cy="523220"/>
          </a:xfrm>
          <a:prstGeom prst="rect">
            <a:avLst/>
          </a:prstGeom>
          <a:noFill/>
        </p:spPr>
        <p:txBody>
          <a:bodyPr wrap="square" rtlCol="0">
            <a:spAutoFit/>
          </a:bodyPr>
          <a:lstStyle/>
          <a:p>
            <a:r>
              <a:rPr lang="de-DE" sz="1400" dirty="0" smtClean="0">
                <a:solidFill>
                  <a:srgbClr val="FF0000"/>
                </a:solidFill>
              </a:rPr>
              <a:t>links = rot</a:t>
            </a:r>
          </a:p>
          <a:p>
            <a:r>
              <a:rPr lang="de-DE" sz="1400" dirty="0" smtClean="0">
                <a:solidFill>
                  <a:schemeClr val="accent6">
                    <a:lumMod val="50000"/>
                  </a:schemeClr>
                </a:solidFill>
              </a:rPr>
              <a:t>rechts = braun</a:t>
            </a:r>
            <a:endParaRPr lang="de-DE" sz="1400" dirty="0">
              <a:solidFill>
                <a:schemeClr val="accent6">
                  <a:lumMod val="50000"/>
                </a:schemeClr>
              </a:solidFill>
            </a:endParaRPr>
          </a:p>
        </p:txBody>
      </p:sp>
      <p:cxnSp>
        <p:nvCxnSpPr>
          <p:cNvPr id="9" name="Gerade Verbindung mit Pfeil 8"/>
          <p:cNvCxnSpPr/>
          <p:nvPr/>
        </p:nvCxnSpPr>
        <p:spPr>
          <a:xfrm rot="16200000" flipH="1">
            <a:off x="7381892" y="3857628"/>
            <a:ext cx="500066" cy="7143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flipV="1">
            <a:off x="1381100" y="5072074"/>
            <a:ext cx="928694" cy="7143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3238488" y="3357562"/>
            <a:ext cx="1857388" cy="307777"/>
          </a:xfrm>
          <a:prstGeom prst="rect">
            <a:avLst/>
          </a:prstGeom>
          <a:noFill/>
        </p:spPr>
        <p:txBody>
          <a:bodyPr wrap="square" rtlCol="0">
            <a:spAutoFit/>
          </a:bodyPr>
          <a:lstStyle/>
          <a:p>
            <a:r>
              <a:rPr lang="de-DE" sz="1400" dirty="0" smtClean="0"/>
              <a:t>Diese nicht ablöten!!</a:t>
            </a:r>
            <a:endParaRPr lang="de-DE" sz="1400" dirty="0"/>
          </a:p>
        </p:txBody>
      </p:sp>
      <p:cxnSp>
        <p:nvCxnSpPr>
          <p:cNvPr id="13" name="Gerade Verbindung mit Pfeil 12"/>
          <p:cNvCxnSpPr/>
          <p:nvPr/>
        </p:nvCxnSpPr>
        <p:spPr>
          <a:xfrm rot="16200000" flipH="1">
            <a:off x="3595678" y="3857628"/>
            <a:ext cx="500066" cy="7143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A4-Papier (210x297 mm)</PresentationFormat>
  <Paragraphs>26</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Larissa-Design</vt:lpstr>
      <vt:lpstr>E41 Wartung</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E41 Wartung</dc:title>
  <dc:creator>aspire</dc:creator>
  <cp:lastModifiedBy>heiko</cp:lastModifiedBy>
  <cp:revision>10</cp:revision>
  <dcterms:created xsi:type="dcterms:W3CDTF">2009-10-10T09:11:56Z</dcterms:created>
  <dcterms:modified xsi:type="dcterms:W3CDTF">2013-10-29T12:49:20Z</dcterms:modified>
</cp:coreProperties>
</file>